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0" r:id="rId4"/>
    <p:sldId id="289" r:id="rId5"/>
    <p:sldId id="283" r:id="rId6"/>
    <p:sldId id="279" r:id="rId7"/>
    <p:sldId id="280" r:id="rId8"/>
    <p:sldId id="286" r:id="rId9"/>
    <p:sldId id="287" r:id="rId10"/>
    <p:sldId id="288" r:id="rId11"/>
    <p:sldId id="276" r:id="rId12"/>
    <p:sldId id="277" r:id="rId13"/>
    <p:sldId id="278" r:id="rId14"/>
    <p:sldId id="271" r:id="rId15"/>
    <p:sldId id="272" r:id="rId16"/>
    <p:sldId id="290" r:id="rId17"/>
    <p:sldId id="265" r:id="rId18"/>
  </p:sldIdLst>
  <p:sldSz cx="12192000" cy="6858000"/>
  <p:notesSz cx="6858000" cy="9144000"/>
  <p:embeddedFontLst>
    <p:embeddedFont>
      <p:font typeface="나눔고딕" panose="020B0600000101010101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나눔고딕 ExtraBold" panose="020B0600000101010101" charset="-127"/>
      <p:bold r:id="rId23"/>
    </p:embeddedFont>
    <p:embeddedFont>
      <p:font typeface="Cambria Math" panose="02040503050406030204" pitchFamily="18" charset="0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C89"/>
    <a:srgbClr val="B5D9F9"/>
    <a:srgbClr val="52A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8" autoAdjust="0"/>
    <p:restoredTop sz="96400" autoAdjust="0"/>
  </p:normalViewPr>
  <p:slideViewPr>
    <p:cSldViewPr snapToGrid="0" showGuides="1">
      <p:cViewPr varScale="1">
        <p:scale>
          <a:sx n="115" d="100"/>
          <a:sy n="115" d="100"/>
        </p:scale>
        <p:origin x="80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0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4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8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88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7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3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2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3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5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0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9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44C68-9B52-425D-B42E-5B931A3AF55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8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p4"/><Relationship Id="rId7" Type="http://schemas.openxmlformats.org/officeDocument/2006/relationships/image" Target="../media/image3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nggun.net/2125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jp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4277032"/>
            <a:ext cx="12192000" cy="2580968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4829" y="2714552"/>
            <a:ext cx="4362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"/>
                <a:ea typeface="나눔고딕 ExtraBold" panose="020D0904000000000000" pitchFamily="50" charset="-127"/>
              </a:rPr>
              <a:t>SMART LIQUID LEVEL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6053" y="5410200"/>
            <a:ext cx="3170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"/>
                <a:ea typeface="나눔고딕" panose="020D0604000000000000" pitchFamily="50" charset="-127"/>
              </a:rPr>
              <a:t>201302628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"/>
                <a:ea typeface="나눔고딕" panose="020D0604000000000000" pitchFamily="50" charset="-127"/>
              </a:rPr>
              <a:t>최성철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3796553" y="3871450"/>
            <a:ext cx="4598894" cy="0"/>
          </a:xfrm>
          <a:prstGeom prst="line">
            <a:avLst/>
          </a:prstGeom>
          <a:ln w="28575">
            <a:solidFill>
              <a:srgbClr val="0C4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859" y="2630941"/>
            <a:ext cx="1121327" cy="11213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540327"/>
            <a:ext cx="11895424" cy="6155279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7836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"/>
                <a:ea typeface="+mj-ea"/>
              </a:rPr>
              <a:t>Linear Regression-Video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531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67043" y="117373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서울한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서울한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서울한"/>
            </a:endParaRPr>
          </a:p>
        </p:txBody>
      </p:sp>
      <p:pic>
        <p:nvPicPr>
          <p:cNvPr id="3" name="Linear Regres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163" y="540326"/>
            <a:ext cx="11879734" cy="61552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2316"/>
          <a:stretch/>
        </p:blipFill>
        <p:spPr>
          <a:xfrm>
            <a:off x="1051775" y="2908420"/>
            <a:ext cx="5857875" cy="230747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-69719" y="221226"/>
            <a:ext cx="1397331" cy="1121516"/>
            <a:chOff x="-113017" y="221226"/>
            <a:chExt cx="1658167" cy="1330868"/>
          </a:xfrm>
        </p:grpSpPr>
        <p:sp>
          <p:nvSpPr>
            <p:cNvPr id="6" name="직사각형 5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13017" y="1150343"/>
              <a:ext cx="1658167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Motor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PID Algorithm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477" y="1607254"/>
            <a:ext cx="697659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"/>
              </a:rPr>
              <a:t>피드백을 가짐</a:t>
            </a:r>
            <a:endParaRPr lang="en-US" altLang="ko-KR" sz="1600" dirty="0" smtClean="0">
              <a:latin typeface="서울한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"/>
              </a:rPr>
              <a:t>제어하고자 하는</a:t>
            </a:r>
            <a:r>
              <a:rPr lang="ko-KR" altLang="en-US" dirty="0">
                <a:latin typeface="서울한"/>
              </a:rPr>
              <a:t> </a:t>
            </a:r>
            <a:r>
              <a:rPr lang="ko-KR" altLang="en-US" sz="1600" dirty="0">
                <a:latin typeface="서울한"/>
              </a:rPr>
              <a:t>대상의 </a:t>
            </a:r>
            <a:r>
              <a:rPr lang="ko-KR" altLang="en-US" sz="1600" dirty="0" err="1" smtClean="0">
                <a:latin typeface="서울한"/>
              </a:rPr>
              <a:t>출력값</a:t>
            </a:r>
            <a:r>
              <a:rPr lang="ko-KR" altLang="en-US" sz="1600" dirty="0" smtClean="0">
                <a:latin typeface="서울한"/>
              </a:rPr>
              <a:t> 을 </a:t>
            </a:r>
            <a:r>
              <a:rPr lang="en-US" altLang="ko-KR" sz="1600" dirty="0" smtClean="0">
                <a:latin typeface="서울한"/>
              </a:rPr>
              <a:t> </a:t>
            </a:r>
            <a:r>
              <a:rPr lang="ko-KR" altLang="en-US" sz="1600" dirty="0" err="1" smtClean="0">
                <a:latin typeface="서울한"/>
              </a:rPr>
              <a:t>참조값</a:t>
            </a:r>
            <a:r>
              <a:rPr lang="en-US" altLang="ko-KR" sz="1600" dirty="0" smtClean="0">
                <a:latin typeface="서울한"/>
              </a:rPr>
              <a:t>(sensor </a:t>
            </a:r>
            <a:r>
              <a:rPr lang="en-US" altLang="ko-KR" sz="1600" dirty="0">
                <a:latin typeface="서울한"/>
              </a:rPr>
              <a:t>value) </a:t>
            </a:r>
            <a:r>
              <a:rPr lang="ko-KR" altLang="en-US" sz="1600" dirty="0" smtClean="0">
                <a:latin typeface="서울한"/>
              </a:rPr>
              <a:t>혹은</a:t>
            </a:r>
            <a:endParaRPr lang="en-US" altLang="ko-KR" sz="1600" dirty="0" smtClean="0">
              <a:latin typeface="서울한"/>
            </a:endParaRPr>
          </a:p>
          <a:p>
            <a:r>
              <a:rPr lang="ko-KR" altLang="en-US" sz="1600" dirty="0" smtClean="0">
                <a:latin typeface="서울한"/>
              </a:rPr>
              <a:t>      </a:t>
            </a:r>
            <a:r>
              <a:rPr lang="ko-KR" altLang="en-US" sz="1600" dirty="0" err="1" smtClean="0">
                <a:latin typeface="서울한"/>
              </a:rPr>
              <a:t>설정값</a:t>
            </a:r>
            <a:r>
              <a:rPr lang="en-US" altLang="ko-KR" sz="1600" dirty="0" smtClean="0">
                <a:latin typeface="서울한"/>
              </a:rPr>
              <a:t>(reference point</a:t>
            </a:r>
            <a:r>
              <a:rPr lang="en-US" altLang="ko-KR" sz="1600" dirty="0">
                <a:latin typeface="서울한"/>
              </a:rPr>
              <a:t>)</a:t>
            </a:r>
            <a:r>
              <a:rPr lang="ko-KR" altLang="en-US" sz="1600" dirty="0">
                <a:latin typeface="서울한"/>
              </a:rPr>
              <a:t>과 비교하여 오차</a:t>
            </a:r>
            <a:r>
              <a:rPr lang="en-US" altLang="ko-KR" sz="1600" dirty="0">
                <a:latin typeface="서울한"/>
              </a:rPr>
              <a:t>(error)</a:t>
            </a:r>
            <a:r>
              <a:rPr lang="ko-KR" altLang="en-US" sz="1600" dirty="0">
                <a:latin typeface="서울한"/>
              </a:rPr>
              <a:t>를 </a:t>
            </a:r>
            <a:r>
              <a:rPr lang="ko-KR" altLang="en-US" sz="1600" dirty="0" smtClean="0">
                <a:latin typeface="서울한"/>
              </a:rPr>
              <a:t>계산하고</a:t>
            </a:r>
            <a:r>
              <a:rPr lang="en-US" altLang="ko-KR" sz="1600" dirty="0" smtClean="0">
                <a:latin typeface="서울한"/>
              </a:rPr>
              <a:t>, </a:t>
            </a:r>
            <a:r>
              <a:rPr lang="ko-KR" altLang="en-US" sz="1600" dirty="0" smtClean="0">
                <a:latin typeface="서울한"/>
              </a:rPr>
              <a:t>이</a:t>
            </a:r>
            <a:endParaRPr lang="en-US" altLang="ko-KR" sz="1600" dirty="0" smtClean="0">
              <a:latin typeface="서울한"/>
            </a:endParaRPr>
          </a:p>
          <a:p>
            <a:r>
              <a:rPr lang="ko-KR" altLang="en-US" sz="1600" dirty="0" smtClean="0">
                <a:latin typeface="서울한"/>
              </a:rPr>
              <a:t>      오차 값을 이용하여 제어에 필요한 </a:t>
            </a:r>
            <a:r>
              <a:rPr lang="ko-KR" altLang="en-US" sz="1600" dirty="0" err="1" smtClean="0">
                <a:latin typeface="서울한"/>
              </a:rPr>
              <a:t>제어값</a:t>
            </a:r>
            <a:r>
              <a:rPr lang="en-US" altLang="ko-KR" sz="1600" dirty="0" smtClean="0">
                <a:latin typeface="서울한"/>
              </a:rPr>
              <a:t>(PWM) </a:t>
            </a:r>
            <a:r>
              <a:rPr lang="ko-KR" altLang="en-US" sz="1600" dirty="0" smtClean="0">
                <a:latin typeface="서울한"/>
              </a:rPr>
              <a:t>을 계산하는 구조</a:t>
            </a:r>
            <a:endParaRPr lang="en-US" altLang="ko-KR" sz="1600" dirty="0">
              <a:latin typeface="서울한"/>
            </a:endParaRPr>
          </a:p>
          <a:p>
            <a:endParaRPr lang="en-US" altLang="ko-KR" sz="1600" dirty="0" smtClean="0">
              <a:latin typeface="서울한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서울한"/>
              </a:rPr>
              <a:t>적분기</a:t>
            </a:r>
            <a:r>
              <a:rPr lang="ko-KR" altLang="en-US" sz="1600" dirty="0" smtClean="0">
                <a:latin typeface="서울한"/>
              </a:rPr>
              <a:t> 와인드업 </a:t>
            </a:r>
            <a:r>
              <a:rPr lang="en-US" altLang="ko-KR" sz="1600" dirty="0" smtClean="0">
                <a:latin typeface="서울한"/>
              </a:rPr>
              <a:t>: </a:t>
            </a:r>
            <a:r>
              <a:rPr lang="ko-KR" altLang="en-US" sz="1600" dirty="0" smtClean="0">
                <a:latin typeface="서울한"/>
              </a:rPr>
              <a:t>에러가 커서 설정 값에 도달하는데 오래 걸리는 경우</a:t>
            </a:r>
            <a:endParaRPr lang="en-US" altLang="ko-KR" sz="1600" dirty="0" smtClean="0">
              <a:latin typeface="서울한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서울한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서울한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666" y="5189836"/>
            <a:ext cx="80025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"/>
              </a:rPr>
              <a:t>비례항 </a:t>
            </a:r>
            <a:r>
              <a:rPr lang="en-US" altLang="ko-KR" sz="1600" dirty="0" smtClean="0">
                <a:latin typeface="서울한"/>
              </a:rPr>
              <a:t>: </a:t>
            </a:r>
            <a:r>
              <a:rPr lang="ko-KR" altLang="en-US" sz="1600" dirty="0" smtClean="0">
                <a:latin typeface="서울한"/>
              </a:rPr>
              <a:t>현재 상태에서의 </a:t>
            </a:r>
            <a:r>
              <a:rPr lang="ko-KR" altLang="en-US" sz="1600" dirty="0" err="1" smtClean="0">
                <a:latin typeface="서울한"/>
              </a:rPr>
              <a:t>오차값의</a:t>
            </a:r>
            <a:r>
              <a:rPr lang="ko-KR" altLang="en-US" sz="1600" dirty="0" smtClean="0">
                <a:latin typeface="서울한"/>
              </a:rPr>
              <a:t> 크기에 비례한 </a:t>
            </a:r>
            <a:r>
              <a:rPr lang="ko-KR" altLang="en-US" sz="1600" dirty="0" err="1" smtClean="0">
                <a:latin typeface="서울한"/>
              </a:rPr>
              <a:t>제어작용</a:t>
            </a:r>
            <a:endParaRPr lang="en-US" altLang="ko-KR" sz="1600" dirty="0" smtClean="0">
              <a:latin typeface="서울한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서울한"/>
              </a:rPr>
              <a:t>적분항</a:t>
            </a:r>
            <a:r>
              <a:rPr lang="ko-KR" altLang="en-US" sz="1600" dirty="0">
                <a:latin typeface="서울한"/>
              </a:rPr>
              <a:t> </a:t>
            </a:r>
            <a:r>
              <a:rPr lang="en-US" altLang="ko-KR" sz="1600" dirty="0" smtClean="0">
                <a:latin typeface="서울한"/>
              </a:rPr>
              <a:t>: </a:t>
            </a:r>
            <a:r>
              <a:rPr lang="ko-KR" altLang="en-US" sz="1600" dirty="0" smtClean="0">
                <a:latin typeface="서울한"/>
              </a:rPr>
              <a:t>정상상태 오차를 없애는 작용</a:t>
            </a:r>
            <a:endParaRPr lang="en-US" altLang="ko-KR" sz="1600" dirty="0" smtClean="0">
              <a:latin typeface="서울한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서울한"/>
              </a:rPr>
              <a:t>미분항</a:t>
            </a:r>
            <a:r>
              <a:rPr lang="ko-KR" altLang="en-US" sz="1600" dirty="0" smtClean="0">
                <a:latin typeface="서울한"/>
              </a:rPr>
              <a:t> </a:t>
            </a:r>
            <a:r>
              <a:rPr lang="en-US" altLang="ko-KR" sz="1600" dirty="0" smtClean="0">
                <a:latin typeface="서울한"/>
              </a:rPr>
              <a:t>: </a:t>
            </a:r>
            <a:r>
              <a:rPr lang="ko-KR" altLang="en-US" sz="1600" dirty="0" err="1" smtClean="0">
                <a:latin typeface="서울한"/>
              </a:rPr>
              <a:t>출력값의</a:t>
            </a:r>
            <a:r>
              <a:rPr lang="ko-KR" altLang="en-US" sz="1600" dirty="0" smtClean="0">
                <a:latin typeface="서울한"/>
              </a:rPr>
              <a:t> 급격한 변화에 제동을 걸어 </a:t>
            </a:r>
            <a:r>
              <a:rPr lang="ko-KR" altLang="en-US" sz="1600" dirty="0" err="1" smtClean="0">
                <a:latin typeface="서울한"/>
              </a:rPr>
              <a:t>오버슛을</a:t>
            </a:r>
            <a:r>
              <a:rPr lang="ko-KR" altLang="en-US" sz="1600" dirty="0" smtClean="0">
                <a:latin typeface="서울한"/>
              </a:rPr>
              <a:t> 줄이고 안정성을 향상시킴</a:t>
            </a:r>
            <a:endParaRPr lang="en-US" altLang="ko-KR" sz="1600" dirty="0" smtClean="0">
              <a:latin typeface="서울한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서울한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86" y="1472515"/>
            <a:ext cx="4345484" cy="32591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9719" y="221226"/>
            <a:ext cx="1397331" cy="1121516"/>
            <a:chOff x="-113017" y="221226"/>
            <a:chExt cx="1658167" cy="1330868"/>
          </a:xfrm>
        </p:grpSpPr>
        <p:sp>
          <p:nvSpPr>
            <p:cNvPr id="6" name="직사각형 5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13017" y="1150343"/>
              <a:ext cx="1658167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Motor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PID Algorithm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pic>
        <p:nvPicPr>
          <p:cNvPr id="13" name="_x382598584" descr="EMB000045442d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4" y="1386681"/>
            <a:ext cx="4816475" cy="50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2382"/>
          <a:stretch/>
        </p:blipFill>
        <p:spPr>
          <a:xfrm>
            <a:off x="5237379" y="1805228"/>
            <a:ext cx="6679079" cy="4200043"/>
          </a:xfrm>
          <a:prstGeom prst="rect">
            <a:avLst/>
          </a:prstGeom>
        </p:spPr>
      </p:pic>
      <p:pic>
        <p:nvPicPr>
          <p:cNvPr id="19" name="_x382598904" descr="EMB000045442d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29" y="3783787"/>
            <a:ext cx="2125663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9719" y="221226"/>
            <a:ext cx="1397331" cy="1121516"/>
            <a:chOff x="-113017" y="221226"/>
            <a:chExt cx="1658167" cy="1330868"/>
          </a:xfrm>
        </p:grpSpPr>
        <p:sp>
          <p:nvSpPr>
            <p:cNvPr id="6" name="직사각형 5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13017" y="1150343"/>
              <a:ext cx="1658167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Motor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PID Algorithm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0355" y="1305708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3077" b="1"/>
          <a:stretch/>
        </p:blipFill>
        <p:spPr>
          <a:xfrm>
            <a:off x="1784415" y="1838199"/>
            <a:ext cx="8116029" cy="37645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21427" y="3243800"/>
            <a:ext cx="6282493" cy="33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98" y="4314543"/>
            <a:ext cx="6653393" cy="1095853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stCxn id="2" idx="0"/>
          </p:cNvCxnSpPr>
          <p:nvPr/>
        </p:nvCxnSpPr>
        <p:spPr>
          <a:xfrm flipH="1" flipV="1">
            <a:off x="5270269" y="3577721"/>
            <a:ext cx="2978526" cy="736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8_05_31_00_03_19_1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978" y="540326"/>
            <a:ext cx="9042775" cy="61552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540327"/>
            <a:ext cx="11895424" cy="6155279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35352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"/>
                <a:ea typeface="+mj-ea"/>
              </a:rPr>
              <a:t>PID Algorithm-Video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67043" y="117373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서울한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서울한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서울한"/>
            </a:endParaRPr>
          </a:p>
        </p:txBody>
      </p:sp>
      <p:pic>
        <p:nvPicPr>
          <p:cNvPr id="6" name="녹화_2018_05_31_00_22_27_70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58432" y="881623"/>
            <a:ext cx="2133600" cy="533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18_05_31_00_07_29_3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978" y="540327"/>
            <a:ext cx="9042775" cy="61552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540327"/>
            <a:ext cx="11895424" cy="6155279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35352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PID Algorithm-Video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2" name="녹화_2018_05_31_00_35_00_48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73001" y="757712"/>
            <a:ext cx="2133600" cy="533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0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4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9719" y="221226"/>
            <a:ext cx="1397331" cy="1121516"/>
            <a:chOff x="-113017" y="221226"/>
            <a:chExt cx="1658167" cy="1330868"/>
          </a:xfrm>
        </p:grpSpPr>
        <p:sp>
          <p:nvSpPr>
            <p:cNvPr id="6" name="직사각형 5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13017" y="1150343"/>
              <a:ext cx="1658167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Motor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PID Algorithm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74723" y="392046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r="2599"/>
          <a:stretch/>
        </p:blipFill>
        <p:spPr>
          <a:xfrm>
            <a:off x="838200" y="1524511"/>
            <a:ext cx="10203622" cy="479189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38198" y="1539899"/>
            <a:ext cx="10203623" cy="4776510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8110" y="1362148"/>
            <a:ext cx="9033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5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4277032"/>
            <a:ext cx="12192000" cy="2580968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796553" y="3871450"/>
            <a:ext cx="4598894" cy="0"/>
          </a:xfrm>
          <a:prstGeom prst="line">
            <a:avLst/>
          </a:prstGeom>
          <a:ln w="28575">
            <a:solidFill>
              <a:srgbClr val="0C4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4829" y="2837662"/>
            <a:ext cx="43623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73" y="1189555"/>
            <a:ext cx="1905000" cy="1562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85027" y="1637218"/>
            <a:ext cx="1748920" cy="15585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35719" y="861994"/>
            <a:ext cx="42475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Contents</a:t>
            </a:r>
            <a:endParaRPr lang="ko-KR" altLang="en-US" sz="3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726607" y="2036724"/>
            <a:ext cx="6665762" cy="547255"/>
            <a:chOff x="2393319" y="2095717"/>
            <a:chExt cx="7332338" cy="547255"/>
          </a:xfrm>
        </p:grpSpPr>
        <p:sp>
          <p:nvSpPr>
            <p:cNvPr id="7" name="직사각형 6"/>
            <p:cNvSpPr/>
            <p:nvPr/>
          </p:nvSpPr>
          <p:spPr>
            <a:xfrm>
              <a:off x="2393319" y="2095717"/>
              <a:ext cx="7332338" cy="5472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3152830" y="2143206"/>
              <a:ext cx="0" cy="4522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571442" y="2143206"/>
              <a:ext cx="40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"/>
                  <a:ea typeface="나눔고딕 ExtraBold" panose="020D0904000000000000" pitchFamily="50" charset="-127"/>
                </a:rPr>
                <a:t>0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3622" y="2143206"/>
              <a:ext cx="6153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"/>
                  <a:ea typeface="나눔고딕 ExtraBold" panose="020D0904000000000000" pitchFamily="50" charset="-127"/>
                </a:rPr>
                <a:t>Water Tank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726607" y="2812171"/>
            <a:ext cx="6665762" cy="547255"/>
            <a:chOff x="2393319" y="2871164"/>
            <a:chExt cx="7332338" cy="547255"/>
          </a:xfrm>
        </p:grpSpPr>
        <p:sp>
          <p:nvSpPr>
            <p:cNvPr id="34" name="직사각형 33"/>
            <p:cNvSpPr/>
            <p:nvPr/>
          </p:nvSpPr>
          <p:spPr>
            <a:xfrm>
              <a:off x="2393319" y="2871164"/>
              <a:ext cx="7332338" cy="5472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3152830" y="2918653"/>
              <a:ext cx="0" cy="4522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571442" y="2918653"/>
              <a:ext cx="40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"/>
                  <a:ea typeface="나눔고딕 ExtraBold" panose="020D0904000000000000" pitchFamily="50" charset="-127"/>
                </a:rPr>
                <a:t>1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73622" y="2918653"/>
              <a:ext cx="6153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"/>
                  <a:ea typeface="나눔고딕 ExtraBold" panose="020D0904000000000000" pitchFamily="50" charset="-127"/>
                </a:rPr>
                <a:t>Sensor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726607" y="3587618"/>
            <a:ext cx="6665762" cy="547255"/>
            <a:chOff x="2393319" y="3646611"/>
            <a:chExt cx="7332338" cy="547255"/>
          </a:xfrm>
        </p:grpSpPr>
        <p:sp>
          <p:nvSpPr>
            <p:cNvPr id="39" name="직사각형 38"/>
            <p:cNvSpPr/>
            <p:nvPr/>
          </p:nvSpPr>
          <p:spPr>
            <a:xfrm>
              <a:off x="2393319" y="3646611"/>
              <a:ext cx="7332338" cy="5472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3152830" y="3694100"/>
              <a:ext cx="0" cy="4522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571442" y="3694100"/>
              <a:ext cx="40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"/>
                  <a:ea typeface="나눔고딕 ExtraBold" panose="020D0904000000000000" pitchFamily="50" charset="-127"/>
                </a:rPr>
                <a:t>2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273622" y="3694100"/>
              <a:ext cx="6153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"/>
                  <a:ea typeface="나눔고딕 ExtraBold" panose="020D0904000000000000" pitchFamily="50" charset="-127"/>
                </a:rPr>
                <a:t>Motor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726607" y="4363065"/>
            <a:ext cx="6665762" cy="547255"/>
            <a:chOff x="2393319" y="4422058"/>
            <a:chExt cx="7332338" cy="547255"/>
          </a:xfrm>
        </p:grpSpPr>
        <p:sp>
          <p:nvSpPr>
            <p:cNvPr id="44" name="직사각형 43"/>
            <p:cNvSpPr/>
            <p:nvPr/>
          </p:nvSpPr>
          <p:spPr>
            <a:xfrm>
              <a:off x="2393319" y="4422058"/>
              <a:ext cx="7332338" cy="5472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152830" y="4469547"/>
              <a:ext cx="0" cy="4522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71442" y="4469547"/>
              <a:ext cx="40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"/>
                  <a:ea typeface="나눔고딕 ExtraBold" panose="020D0904000000000000" pitchFamily="50" charset="-127"/>
                </a:rPr>
                <a:t>3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73622" y="4469547"/>
              <a:ext cx="6153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"/>
                  <a:ea typeface="나눔고딕 ExtraBold" panose="020D0904000000000000" pitchFamily="50" charset="-127"/>
                </a:rPr>
                <a:t>Q&amp;A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7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4616" y="221226"/>
            <a:ext cx="1281360" cy="1106129"/>
            <a:chOff x="58262" y="221226"/>
            <a:chExt cx="1520548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262" y="1130446"/>
              <a:ext cx="1520548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Water Tank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68360" y="833533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Summary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922010" y="1358440"/>
            <a:ext cx="10297430" cy="5369774"/>
            <a:chOff x="1213428" y="1199402"/>
            <a:chExt cx="9851263" cy="5048764"/>
          </a:xfrm>
        </p:grpSpPr>
        <p:grpSp>
          <p:nvGrpSpPr>
            <p:cNvPr id="54" name="그룹 53"/>
            <p:cNvGrpSpPr/>
            <p:nvPr/>
          </p:nvGrpSpPr>
          <p:grpSpPr>
            <a:xfrm>
              <a:off x="1213428" y="1199402"/>
              <a:ext cx="9851263" cy="5048764"/>
              <a:chOff x="930963" y="260647"/>
              <a:chExt cx="10505640" cy="6108304"/>
            </a:xfrm>
          </p:grpSpPr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958073" y="1022310"/>
                <a:ext cx="6093297" cy="4569972"/>
              </a:xfrm>
              <a:prstGeom prst="rect">
                <a:avLst/>
              </a:prstGeom>
            </p:spPr>
          </p:pic>
          <p:cxnSp>
            <p:nvCxnSpPr>
              <p:cNvPr id="57" name="직선 화살표 연결선 56"/>
              <p:cNvCxnSpPr/>
              <p:nvPr/>
            </p:nvCxnSpPr>
            <p:spPr>
              <a:xfrm flipV="1">
                <a:off x="3143672" y="764704"/>
                <a:ext cx="2664296" cy="151216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/>
              <p:cNvCxnSpPr>
                <a:endCxn id="74" idx="1"/>
              </p:cNvCxnSpPr>
              <p:nvPr/>
            </p:nvCxnSpPr>
            <p:spPr>
              <a:xfrm>
                <a:off x="3143672" y="2276871"/>
                <a:ext cx="2552211" cy="229765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930963" y="2103238"/>
                <a:ext cx="2212709" cy="52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서울한"/>
                  </a:rPr>
                  <a:t>Pressure sensors to measure level in each tank</a:t>
                </a:r>
                <a:endParaRPr lang="ko-KR" altLang="en-US" sz="1200" dirty="0">
                  <a:latin typeface="서울한"/>
                </a:endParaRPr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>
                <a:off x="2855640" y="4941168"/>
                <a:ext cx="2592288" cy="5760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2307082" y="4725817"/>
                <a:ext cx="916565" cy="52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서울한"/>
                  </a:rPr>
                  <a:t>12V pump</a:t>
                </a:r>
                <a:endParaRPr lang="ko-KR" altLang="en-US" sz="1200" dirty="0">
                  <a:latin typeface="서울한"/>
                </a:endParaRP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7605633" y="5949280"/>
                <a:ext cx="2450807" cy="330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10128448" y="5843791"/>
                <a:ext cx="1308155" cy="52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서울한"/>
                  </a:rPr>
                  <a:t>220V      12V   DC Adapter</a:t>
                </a:r>
                <a:endParaRPr lang="ko-KR" altLang="en-US" sz="1200" dirty="0">
                  <a:latin typeface="서울한"/>
                </a:endParaRPr>
              </a:p>
            </p:txBody>
          </p:sp>
          <p:cxnSp>
            <p:nvCxnSpPr>
              <p:cNvPr id="64" name="직선 화살표 연결선 63"/>
              <p:cNvCxnSpPr/>
              <p:nvPr/>
            </p:nvCxnSpPr>
            <p:spPr>
              <a:xfrm flipH="1">
                <a:off x="6168009" y="4509120"/>
                <a:ext cx="3240359" cy="12571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9436619" y="4370620"/>
                <a:ext cx="916565" cy="315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서울한"/>
                  </a:rPr>
                  <a:t>Reservoir</a:t>
                </a:r>
                <a:endParaRPr lang="ko-KR" altLang="en-US" sz="1200" dirty="0">
                  <a:latin typeface="서울한"/>
                </a:endParaRPr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 flipH="1">
                <a:off x="6096001" y="1844824"/>
                <a:ext cx="3233296" cy="7139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9358723" y="1613991"/>
                <a:ext cx="1670620" cy="52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서울한"/>
                  </a:rPr>
                  <a:t>Two cylindrical tanks (same size)</a:t>
                </a:r>
                <a:endParaRPr lang="ko-KR" altLang="en-US" sz="1200" dirty="0">
                  <a:latin typeface="서울한"/>
                </a:endParaRPr>
              </a:p>
            </p:txBody>
          </p:sp>
          <p:cxnSp>
            <p:nvCxnSpPr>
              <p:cNvPr id="68" name="직선 화살표 연결선 67"/>
              <p:cNvCxnSpPr/>
              <p:nvPr/>
            </p:nvCxnSpPr>
            <p:spPr>
              <a:xfrm>
                <a:off x="2999656" y="3903437"/>
                <a:ext cx="2151328" cy="383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1962774" y="3747646"/>
                <a:ext cx="1276605" cy="315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서울한"/>
                  </a:rPr>
                  <a:t>Arduino Due</a:t>
                </a:r>
                <a:endParaRPr lang="ko-KR" altLang="en-US" sz="1200" dirty="0">
                  <a:latin typeface="서울한"/>
                </a:endParaRPr>
              </a:p>
            </p:txBody>
          </p:sp>
          <p:cxnSp>
            <p:nvCxnSpPr>
              <p:cNvPr id="70" name="직선 화살표 연결선 69"/>
              <p:cNvCxnSpPr/>
              <p:nvPr/>
            </p:nvCxnSpPr>
            <p:spPr>
              <a:xfrm flipH="1">
                <a:off x="5807968" y="1850632"/>
                <a:ext cx="3521329" cy="2148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5" name="직선 화살표 연결선 54"/>
            <p:cNvCxnSpPr/>
            <p:nvPr/>
          </p:nvCxnSpPr>
          <p:spPr>
            <a:xfrm>
              <a:off x="10328880" y="5933375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/>
          <p:cNvSpPr/>
          <p:nvPr/>
        </p:nvSpPr>
        <p:spPr>
          <a:xfrm>
            <a:off x="5947271" y="3637307"/>
            <a:ext cx="45719" cy="14559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cxnSp>
        <p:nvCxnSpPr>
          <p:cNvPr id="72" name="직선 화살표 연결선 71"/>
          <p:cNvCxnSpPr/>
          <p:nvPr/>
        </p:nvCxnSpPr>
        <p:spPr>
          <a:xfrm flipH="1">
            <a:off x="5970130" y="1801554"/>
            <a:ext cx="3011007" cy="2266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981137" y="1662607"/>
            <a:ext cx="130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서울한"/>
              </a:rPr>
              <a:t>Disturbance tap</a:t>
            </a:r>
            <a:endParaRPr lang="ko-KR" altLang="en-US" sz="1200" dirty="0">
              <a:latin typeface="서울한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95" y="5037738"/>
            <a:ext cx="271210" cy="2260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4616" y="221226"/>
            <a:ext cx="1281360" cy="1106129"/>
            <a:chOff x="58262" y="221226"/>
            <a:chExt cx="1520548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262" y="1130446"/>
              <a:ext cx="1520548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Water Tank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68360" y="833533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Summary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451031" y="1325976"/>
            <a:ext cx="6563065" cy="4582723"/>
            <a:chOff x="5144459" y="1258656"/>
            <a:chExt cx="6563065" cy="4582723"/>
          </a:xfrm>
        </p:grpSpPr>
        <p:sp>
          <p:nvSpPr>
            <p:cNvPr id="79" name="직사각형 78"/>
            <p:cNvSpPr/>
            <p:nvPr/>
          </p:nvSpPr>
          <p:spPr>
            <a:xfrm>
              <a:off x="6382823" y="2229806"/>
              <a:ext cx="5324701" cy="2165551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cxnSp>
          <p:nvCxnSpPr>
            <p:cNvPr id="80" name="직선 화살표 연결선 79"/>
            <p:cNvCxnSpPr/>
            <p:nvPr/>
          </p:nvCxnSpPr>
          <p:spPr>
            <a:xfrm>
              <a:off x="9878814" y="1736244"/>
              <a:ext cx="0" cy="445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9356647" y="1258656"/>
              <a:ext cx="1054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reference point</a:t>
              </a:r>
              <a:endParaRPr lang="ko-KR" altLang="en-US" sz="1200" b="1" dirty="0">
                <a:latin typeface="서울한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7356" y="2338029"/>
              <a:ext cx="1321629" cy="107574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6805024" y="3391191"/>
              <a:ext cx="906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>
                  <a:latin typeface="서울한"/>
                </a:rPr>
                <a:t>m</a:t>
              </a:r>
              <a:r>
                <a:rPr lang="en-US" altLang="ko-KR" sz="1200" b="1" dirty="0" smtClean="0">
                  <a:latin typeface="서울한"/>
                </a:rPr>
                <a:t>onitor</a:t>
              </a:r>
            </a:p>
            <a:p>
              <a:pPr algn="ctr" fontAlgn="base"/>
              <a:r>
                <a:rPr lang="en-US" altLang="ko-KR" sz="1200" b="1" dirty="0" smtClean="0">
                  <a:latin typeface="서울한"/>
                </a:rPr>
                <a:t>GUI</a:t>
              </a:r>
              <a:endParaRPr lang="ko-KR" altLang="en-US" sz="1200" b="1" dirty="0">
                <a:latin typeface="서울한"/>
              </a:endParaRP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8297105" y="2591767"/>
              <a:ext cx="1512716" cy="1478007"/>
              <a:chOff x="336467" y="898442"/>
              <a:chExt cx="5061116" cy="5061116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608881" y="1170855"/>
                <a:ext cx="4516290" cy="451629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rgbClr val="ECCDC4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서울한"/>
                  </a:rPr>
                  <a:t>Control</a:t>
                </a:r>
              </a:p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서울한"/>
                  </a:rPr>
                  <a:t>Algorithm</a:t>
                </a:r>
                <a:endParaRPr lang="ko-KR" altLang="en-US" sz="1200" b="1" dirty="0">
                  <a:solidFill>
                    <a:schemeClr val="tx1"/>
                  </a:solidFill>
                  <a:latin typeface="서울한"/>
                </a:endParaRPr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336467" y="898442"/>
                <a:ext cx="5061116" cy="5061116"/>
              </a:xfrm>
              <a:prstGeom prst="ellipse">
                <a:avLst/>
              </a:prstGeom>
              <a:noFill/>
              <a:ln w="15875">
                <a:gradFill>
                  <a:gsLst>
                    <a:gs pos="68460">
                      <a:srgbClr val="ECCDC4"/>
                    </a:gs>
                    <a:gs pos="33600">
                      <a:srgbClr val="76D0FE"/>
                    </a:gs>
                    <a:gs pos="0">
                      <a:srgbClr val="ECCDC4"/>
                    </a:gs>
                    <a:gs pos="100000">
                      <a:srgbClr val="76D0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"/>
                </a:endParaRPr>
              </a:p>
            </p:txBody>
          </p:sp>
        </p:grpSp>
        <p:sp>
          <p:nvSpPr>
            <p:cNvPr id="85" name="직사각형 84"/>
            <p:cNvSpPr/>
            <p:nvPr/>
          </p:nvSpPr>
          <p:spPr>
            <a:xfrm>
              <a:off x="6382824" y="4920084"/>
              <a:ext cx="5324700" cy="921295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526114" y="5242231"/>
              <a:ext cx="1054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process</a:t>
              </a:r>
              <a:endParaRPr lang="ko-KR" altLang="en-US" sz="1200" b="1" dirty="0">
                <a:latin typeface="서울한"/>
              </a:endParaRPr>
            </a:p>
          </p:txBody>
        </p:sp>
        <p:cxnSp>
          <p:nvCxnSpPr>
            <p:cNvPr id="87" name="직선 화살표 연결선 86"/>
            <p:cNvCxnSpPr/>
            <p:nvPr/>
          </p:nvCxnSpPr>
          <p:spPr>
            <a:xfrm>
              <a:off x="7979378" y="1740674"/>
              <a:ext cx="0" cy="445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457211" y="1263086"/>
              <a:ext cx="1054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Tank </a:t>
              </a:r>
            </a:p>
            <a:p>
              <a:pPr algn="ctr" fontAlgn="base"/>
              <a:r>
                <a:rPr lang="en-US" altLang="ko-KR" sz="1200" b="1" dirty="0" smtClean="0">
                  <a:latin typeface="서울한"/>
                </a:rPr>
                <a:t>#number</a:t>
              </a:r>
              <a:endParaRPr lang="ko-KR" altLang="en-US" sz="1200" b="1" dirty="0">
                <a:latin typeface="서울한"/>
              </a:endParaRPr>
            </a:p>
          </p:txBody>
        </p:sp>
        <p:cxnSp>
          <p:nvCxnSpPr>
            <p:cNvPr id="89" name="꺾인 연결선 88"/>
            <p:cNvCxnSpPr/>
            <p:nvPr/>
          </p:nvCxnSpPr>
          <p:spPr>
            <a:xfrm rot="5400000" flipH="1" flipV="1">
              <a:off x="7339738" y="3881233"/>
              <a:ext cx="1599522" cy="478180"/>
            </a:xfrm>
            <a:prstGeom prst="bentConnector3">
              <a:avLst>
                <a:gd name="adj1" fmla="val 9944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>
              <a:stCxn id="104" idx="6"/>
            </p:cNvCxnSpPr>
            <p:nvPr/>
          </p:nvCxnSpPr>
          <p:spPr>
            <a:xfrm>
              <a:off x="9809821" y="3330771"/>
              <a:ext cx="385494" cy="15893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꺾인 연결선 90"/>
            <p:cNvCxnSpPr>
              <a:endCxn id="83" idx="2"/>
            </p:cNvCxnSpPr>
            <p:nvPr/>
          </p:nvCxnSpPr>
          <p:spPr>
            <a:xfrm rot="10800000">
              <a:off x="7258403" y="3852856"/>
              <a:ext cx="642006" cy="13736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_x347694152" descr="EMB0000162427d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1733" y="4939376"/>
              <a:ext cx="869892" cy="869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4911" y="4989578"/>
              <a:ext cx="1069153" cy="782307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Marker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818" y="5014281"/>
              <a:ext cx="864096" cy="720081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10051295" y="4510991"/>
              <a:ext cx="9067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PWM</a:t>
              </a:r>
              <a:endParaRPr lang="ko-KR" altLang="en-US" sz="1200" b="1" dirty="0">
                <a:latin typeface="서울한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217684" y="4536068"/>
              <a:ext cx="9067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err="1" smtClean="0">
                  <a:latin typeface="서울한"/>
                </a:rPr>
                <a:t>Sensy</a:t>
              </a:r>
              <a:endParaRPr lang="ko-KR" altLang="en-US" sz="1200" b="1" dirty="0">
                <a:latin typeface="서울한"/>
              </a:endParaRPr>
            </a:p>
          </p:txBody>
        </p:sp>
        <p:cxnSp>
          <p:nvCxnSpPr>
            <p:cNvPr id="97" name="직선 연결선 96"/>
            <p:cNvCxnSpPr/>
            <p:nvPr/>
          </p:nvCxnSpPr>
          <p:spPr>
            <a:xfrm flipH="1" flipV="1">
              <a:off x="5946725" y="3921538"/>
              <a:ext cx="1422762" cy="753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endCxn id="100" idx="3"/>
            </p:cNvCxnSpPr>
            <p:nvPr/>
          </p:nvCxnSpPr>
          <p:spPr>
            <a:xfrm flipH="1" flipV="1">
              <a:off x="6051216" y="4492879"/>
              <a:ext cx="1318271" cy="181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5145833" y="3716151"/>
              <a:ext cx="9067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Upper</a:t>
              </a:r>
              <a:endParaRPr lang="ko-KR" altLang="en-US" sz="1200" b="1" dirty="0">
                <a:latin typeface="서울한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144459" y="4354379"/>
              <a:ext cx="9067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Lower</a:t>
              </a:r>
              <a:endParaRPr lang="ko-KR" altLang="en-US" sz="1200" b="1" dirty="0">
                <a:latin typeface="서울한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48410" y="4658826"/>
              <a:ext cx="1175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dirty="0" smtClean="0">
                  <a:latin typeface="서울한"/>
                </a:rPr>
                <a:t>Sensing-P/M</a:t>
              </a:r>
              <a:endParaRPr lang="ko-KR" altLang="en-US" sz="1200" dirty="0">
                <a:latin typeface="서울한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154553" y="4020597"/>
              <a:ext cx="1175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dirty="0" smtClean="0">
                  <a:latin typeface="서울한"/>
                </a:rPr>
                <a:t>Sensing-P/M</a:t>
              </a:r>
              <a:endParaRPr lang="ko-KR" altLang="en-US" sz="1200" dirty="0">
                <a:latin typeface="서울한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5603677" y="5953326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서울한"/>
              </a:rPr>
              <a:t>Algorithm Block diagram</a:t>
            </a:r>
            <a:endParaRPr lang="ko-KR" altLang="en-US" sz="1000" dirty="0">
              <a:latin typeface="서울한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21226"/>
            <a:ext cx="1281360" cy="1106129"/>
            <a:chOff x="-30283" y="221226"/>
            <a:chExt cx="1520548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30283" y="1115424"/>
              <a:ext cx="1520548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Sensor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Amplifier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1384D8-A3FA-4F1E-8289-4CDC3893F852}"/>
              </a:ext>
            </a:extLst>
          </p:cNvPr>
          <p:cNvGrpSpPr/>
          <p:nvPr/>
        </p:nvGrpSpPr>
        <p:grpSpPr>
          <a:xfrm>
            <a:off x="1472346" y="1516016"/>
            <a:ext cx="8646722" cy="3358040"/>
            <a:chOff x="1871357" y="2852920"/>
            <a:chExt cx="8646722" cy="3358040"/>
          </a:xfrm>
        </p:grpSpPr>
        <p:grpSp>
          <p:nvGrpSpPr>
            <p:cNvPr id="14" name="그룹 13"/>
            <p:cNvGrpSpPr/>
            <p:nvPr/>
          </p:nvGrpSpPr>
          <p:grpSpPr>
            <a:xfrm>
              <a:off x="2031830" y="2906776"/>
              <a:ext cx="8486249" cy="3304184"/>
              <a:chOff x="2510028" y="3052166"/>
              <a:chExt cx="8486249" cy="3304184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510028" y="3052166"/>
                <a:ext cx="6663071" cy="3304184"/>
                <a:chOff x="2209799" y="3020814"/>
                <a:chExt cx="6663071" cy="3304184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3180" b="51212"/>
                <a:stretch/>
              </p:blipFill>
              <p:spPr>
                <a:xfrm>
                  <a:off x="3547779" y="3020814"/>
                  <a:ext cx="5325091" cy="2943121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3869999" y="6063388"/>
                  <a:ext cx="46806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서울한"/>
                    </a:rPr>
                    <a:t>* </a:t>
                  </a:r>
                  <a:r>
                    <a:rPr lang="ko-KR" altLang="en-US" sz="1050" dirty="0">
                      <a:latin typeface="서울한"/>
                    </a:rPr>
                    <a:t>네이버 블로그</a:t>
                  </a:r>
                  <a:r>
                    <a:rPr lang="en-US" altLang="ko-KR" sz="1050" dirty="0">
                      <a:latin typeface="서울한"/>
                    </a:rPr>
                    <a:t>, </a:t>
                  </a:r>
                  <a:r>
                    <a:rPr lang="ko-KR" altLang="en-US" sz="1050" dirty="0" err="1">
                      <a:latin typeface="서울한"/>
                    </a:rPr>
                    <a:t>전압증폭</a:t>
                  </a:r>
                  <a:r>
                    <a:rPr lang="en-US" altLang="ko-KR" sz="1050" dirty="0">
                      <a:latin typeface="서울한"/>
                    </a:rPr>
                    <a:t>, </a:t>
                  </a:r>
                  <a:r>
                    <a:rPr lang="en-US" altLang="ko-KR" sz="1050" dirty="0">
                      <a:latin typeface="서울한"/>
                      <a:hlinkClick r:id="rId3"/>
                    </a:rPr>
                    <a:t>http://blog.danggun.net/2125</a:t>
                  </a:r>
                  <a:r>
                    <a:rPr lang="en-US" altLang="ko-KR" sz="1050" dirty="0">
                      <a:latin typeface="서울한"/>
                    </a:rPr>
                    <a:t>, (2018.03.30)</a:t>
                  </a:r>
                  <a:endParaRPr lang="ko-KR" altLang="en-US" sz="1050" dirty="0">
                    <a:latin typeface="서울한"/>
                  </a:endParaRPr>
                </a:p>
              </p:txBody>
            </p:sp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595"/>
                <a:stretch/>
              </p:blipFill>
              <p:spPr>
                <a:xfrm>
                  <a:off x="2209799" y="3182896"/>
                  <a:ext cx="699081" cy="1512012"/>
                </a:xfrm>
                <a:prstGeom prst="rect">
                  <a:avLst/>
                </a:prstGeom>
              </p:spPr>
            </p:pic>
            <p:cxnSp>
              <p:nvCxnSpPr>
                <p:cNvPr id="27" name="직선 화살표 연결선 26"/>
                <p:cNvCxnSpPr/>
                <p:nvPr/>
              </p:nvCxnSpPr>
              <p:spPr>
                <a:xfrm>
                  <a:off x="2711530" y="4492374"/>
                  <a:ext cx="869870" cy="44883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꺾인 연결선 27"/>
                <p:cNvCxnSpPr/>
                <p:nvPr/>
              </p:nvCxnSpPr>
              <p:spPr>
                <a:xfrm>
                  <a:off x="2492098" y="4529258"/>
                  <a:ext cx="1022061" cy="703502"/>
                </a:xfrm>
                <a:prstGeom prst="bentConnector3">
                  <a:avLst>
                    <a:gd name="adj1" fmla="val 607"/>
                  </a:avLst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그룹 16"/>
              <p:cNvGrpSpPr/>
              <p:nvPr/>
            </p:nvGrpSpPr>
            <p:grpSpPr>
              <a:xfrm>
                <a:off x="9480470" y="3052166"/>
                <a:ext cx="1515807" cy="1522356"/>
                <a:chOff x="9624490" y="3035070"/>
                <a:chExt cx="1515807" cy="1522356"/>
              </a:xfrm>
            </p:grpSpPr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24490" y="3035070"/>
                  <a:ext cx="1515807" cy="1198060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9718243" y="4295816"/>
                  <a:ext cx="132829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b="1" dirty="0">
                      <a:latin typeface="서울한"/>
                    </a:rPr>
                    <a:t>ICL7660 pinout</a:t>
                  </a:r>
                  <a:endParaRPr lang="ko-KR" altLang="en-US" sz="1050" b="1" dirty="0">
                    <a:latin typeface="서울한"/>
                  </a:endParaRPr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04BB80-CC84-4D05-A395-CBEC28F65447}"/>
                </a:ext>
              </a:extLst>
            </p:cNvPr>
            <p:cNvSpPr txBox="1"/>
            <p:nvPr/>
          </p:nvSpPr>
          <p:spPr>
            <a:xfrm>
              <a:off x="1871357" y="2852920"/>
              <a:ext cx="11430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서울한"/>
                </a:rPr>
                <a:t>MPXC2011DT1</a:t>
              </a:r>
              <a:endParaRPr lang="ko-KR" altLang="en-US" sz="1000" b="1" dirty="0">
                <a:latin typeface="서울한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637988" y="4944365"/>
            <a:ext cx="55109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서울한"/>
              </a:rPr>
              <a:t>AD620 </a:t>
            </a:r>
            <a:r>
              <a:rPr lang="ko-KR" altLang="en-US" sz="1400" dirty="0">
                <a:latin typeface="서울한"/>
              </a:rPr>
              <a:t>은 양전원증폭기라 마이너스 전압이 필요하다</a:t>
            </a:r>
            <a:r>
              <a:rPr lang="en-US" altLang="ko-KR" sz="1400" dirty="0">
                <a:latin typeface="서울한"/>
              </a:rPr>
              <a:t>.</a:t>
            </a:r>
            <a:r>
              <a:rPr lang="ko-KR" altLang="en-US" sz="1400" dirty="0">
                <a:latin typeface="서울한"/>
              </a:rPr>
              <a:t> </a:t>
            </a:r>
            <a:endParaRPr lang="en-US" altLang="ko-KR" sz="1400" dirty="0">
              <a:latin typeface="서울한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서울한"/>
              </a:rPr>
              <a:t>=&gt; </a:t>
            </a:r>
            <a:r>
              <a:rPr lang="ko-KR" altLang="en-US" sz="1400" dirty="0">
                <a:latin typeface="서울한"/>
              </a:rPr>
              <a:t>전압의 극성을 바꿔주는 </a:t>
            </a:r>
            <a:r>
              <a:rPr lang="en-US" altLang="ko-KR" sz="1400" dirty="0">
                <a:latin typeface="서울한"/>
              </a:rPr>
              <a:t>ICL7660</a:t>
            </a:r>
            <a:r>
              <a:rPr lang="ko-KR" altLang="en-US" sz="1400" dirty="0">
                <a:latin typeface="서울한"/>
              </a:rPr>
              <a:t>을 이용하여 마이너스 전압을 만들어야 한다</a:t>
            </a:r>
            <a:endParaRPr lang="en-US" altLang="ko-KR" sz="1600" dirty="0" smtClean="0">
              <a:latin typeface="서울한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3"/>
          <a:stretch/>
        </p:blipFill>
        <p:spPr>
          <a:xfrm>
            <a:off x="8873739" y="3355639"/>
            <a:ext cx="1245329" cy="7757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697014" y="4112945"/>
            <a:ext cx="1328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서울한"/>
              </a:rPr>
              <a:t>AD620 </a:t>
            </a:r>
            <a:r>
              <a:rPr lang="en-US" altLang="ko-KR" sz="1050" b="1" dirty="0">
                <a:latin typeface="서울한"/>
              </a:rPr>
              <a:t>pinout</a:t>
            </a:r>
            <a:endParaRPr lang="ko-KR" altLang="en-US" sz="1050" b="1" dirty="0">
              <a:latin typeface="서울한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21226"/>
            <a:ext cx="1281360" cy="1106129"/>
            <a:chOff x="-30283" y="221226"/>
            <a:chExt cx="1520548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30283" y="1115424"/>
              <a:ext cx="1520548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Sensor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Filter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37" y="2648999"/>
            <a:ext cx="2886075" cy="1905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16" y="2010968"/>
            <a:ext cx="3328580" cy="3894365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>
            <a:off x="5100631" y="3860265"/>
            <a:ext cx="1253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94927" y="4680196"/>
                <a:ext cx="4032237" cy="102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>
                    <a:latin typeface="서울한"/>
                  </a:rPr>
                  <a:t>R = 50</a:t>
                </a:r>
                <a:r>
                  <a:rPr lang="el-GR" altLang="ko-KR" dirty="0" smtClean="0">
                    <a:latin typeface="서울한"/>
                  </a:rPr>
                  <a:t>Ω</a:t>
                </a:r>
                <a:r>
                  <a:rPr lang="en-US" altLang="ko-KR" dirty="0" smtClean="0">
                    <a:latin typeface="서울한"/>
                  </a:rPr>
                  <a:t>,10K</a:t>
                </a:r>
                <a:r>
                  <a:rPr lang="el-GR" altLang="ko-KR" dirty="0">
                    <a:latin typeface="서울한"/>
                  </a:rPr>
                  <a:t>Ω</a:t>
                </a:r>
                <a:endParaRPr lang="en-US" altLang="ko-KR" dirty="0" smtClean="0">
                  <a:latin typeface="서울한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latin typeface="서울한"/>
                  </a:rPr>
                  <a:t>C= 10</a:t>
                </a:r>
                <a:r>
                  <a:rPr lang="el-GR" altLang="ko-KR" dirty="0" smtClean="0">
                    <a:latin typeface="서울한"/>
                  </a:rPr>
                  <a:t>μ</a:t>
                </a:r>
                <a:r>
                  <a:rPr lang="en-US" altLang="ko-KR" dirty="0" smtClean="0">
                    <a:latin typeface="서울한"/>
                  </a:rPr>
                  <a:t>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서울한"/>
                  </a:rPr>
                  <a:t>cutoff frequency</a:t>
                </a:r>
                <a:r>
                  <a:rPr lang="en-US" altLang="ko-KR" sz="1600" dirty="0" smtClean="0">
                    <a:latin typeface="서울한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600" b="0" i="0" smtClean="0">
                            <a:latin typeface="서울한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altLang="ko-KR">
                            <a:latin typeface="서울한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altLang="ko-KR" b="0" i="0" smtClean="0">
                            <a:latin typeface="서울한"/>
                          </a:rPr>
                          <m:t>RC</m:t>
                        </m:r>
                      </m:den>
                    </m:f>
                  </m:oMath>
                </a14:m>
                <a:endParaRPr lang="en-US" altLang="ko-KR" sz="1600" dirty="0" smtClean="0">
                  <a:latin typeface="서울한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27" y="4680196"/>
                <a:ext cx="4032237" cy="1023742"/>
              </a:xfrm>
              <a:prstGeom prst="rect">
                <a:avLst/>
              </a:prstGeom>
              <a:blipFill>
                <a:blip r:embed="rId4"/>
                <a:stretch>
                  <a:fillRect l="-908" t="-3571"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461519" y="1561797"/>
            <a:ext cx="1053129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smtClean="0">
                <a:latin typeface="서울한"/>
              </a:rPr>
              <a:t>RC circuit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latin typeface="서울한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700" b="1" dirty="0">
              <a:latin typeface="서울한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>
              <a:latin typeface="서울한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z="1700" b="1" dirty="0">
              <a:latin typeface="서울한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57" y="2144684"/>
            <a:ext cx="529714" cy="4414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6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21226"/>
            <a:ext cx="1281360" cy="1106129"/>
            <a:chOff x="-30283" y="221226"/>
            <a:chExt cx="1520548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30283" y="1115424"/>
              <a:ext cx="1520548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Sensor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Filter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20" y="1428471"/>
            <a:ext cx="5125165" cy="40010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0" y="1428471"/>
            <a:ext cx="4915586" cy="4001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97585" y="5429529"/>
            <a:ext cx="85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서울한"/>
              </a:rPr>
              <a:t>10K</a:t>
            </a:r>
            <a:r>
              <a:rPr lang="el-GR" altLang="ko-KR" dirty="0" smtClean="0">
                <a:latin typeface="서울한"/>
              </a:rPr>
              <a:t>Ω</a:t>
            </a:r>
            <a:r>
              <a:rPr lang="en-US" altLang="ko-KR" dirty="0" smtClean="0">
                <a:latin typeface="서울한"/>
              </a:rPr>
              <a:t> </a:t>
            </a:r>
            <a:endParaRPr lang="ko-KR" altLang="en-US" sz="1000" dirty="0">
              <a:latin typeface="서울한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24312" y="542952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서울한"/>
              </a:rPr>
              <a:t>50</a:t>
            </a:r>
            <a:r>
              <a:rPr lang="el-GR" altLang="ko-KR" dirty="0">
                <a:latin typeface="서울한"/>
              </a:rPr>
              <a:t>Ω</a:t>
            </a:r>
            <a:endParaRPr lang="ko-KR" altLang="en-US" sz="1000" dirty="0">
              <a:latin typeface="서울한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3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3000" y="221226"/>
            <a:ext cx="1281360" cy="1106129"/>
            <a:chOff x="-45709" y="221226"/>
            <a:chExt cx="1520548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45709" y="1126428"/>
              <a:ext cx="1520548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Sensor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68360" y="840003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Linear Regression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3353" y="1424282"/>
            <a:ext cx="5546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"/>
              </a:rPr>
              <a:t>종속 변수 </a:t>
            </a:r>
            <a:r>
              <a:rPr lang="en-US" altLang="ko-KR" sz="1600" dirty="0" smtClean="0">
                <a:latin typeface="서울한"/>
              </a:rPr>
              <a:t>Y </a:t>
            </a:r>
            <a:r>
              <a:rPr lang="ko-KR" altLang="en-US" sz="1600" dirty="0" smtClean="0">
                <a:latin typeface="서울한"/>
              </a:rPr>
              <a:t>와 한 개 이상의 독립 변수 </a:t>
            </a:r>
            <a:r>
              <a:rPr lang="en-US" altLang="ko-KR" sz="1600" dirty="0" smtClean="0">
                <a:latin typeface="서울한"/>
              </a:rPr>
              <a:t>X </a:t>
            </a:r>
            <a:r>
              <a:rPr lang="ko-KR" altLang="en-US" sz="1600" dirty="0" smtClean="0">
                <a:latin typeface="서울한"/>
              </a:rPr>
              <a:t>와의</a:t>
            </a:r>
            <a:endParaRPr lang="en-US" altLang="ko-KR" sz="1600" dirty="0" smtClean="0">
              <a:latin typeface="서울한"/>
            </a:endParaRPr>
          </a:p>
          <a:p>
            <a:r>
              <a:rPr lang="ko-KR" altLang="en-US" sz="1600" dirty="0" smtClean="0">
                <a:latin typeface="서울한"/>
              </a:rPr>
              <a:t>     선형 상관 관계를 모델링 하는 회귀분석 기법</a:t>
            </a:r>
            <a:endParaRPr lang="en-US" altLang="ko-KR" sz="1600" dirty="0" smtClean="0">
              <a:latin typeface="서울한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서울한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"/>
              </a:rPr>
              <a:t>독립 변수 </a:t>
            </a:r>
            <a:r>
              <a:rPr lang="en-US" altLang="ko-KR" sz="1600" dirty="0" smtClean="0">
                <a:latin typeface="서울한"/>
              </a:rPr>
              <a:t>X </a:t>
            </a:r>
            <a:r>
              <a:rPr lang="ko-KR" altLang="en-US" sz="1600" dirty="0" smtClean="0">
                <a:latin typeface="서울한"/>
              </a:rPr>
              <a:t>는 </a:t>
            </a:r>
            <a:r>
              <a:rPr lang="en-US" altLang="ko-KR" sz="1600" dirty="0" smtClean="0">
                <a:latin typeface="서울한"/>
              </a:rPr>
              <a:t>Sensor </a:t>
            </a:r>
            <a:r>
              <a:rPr lang="ko-KR" altLang="en-US" sz="1600" dirty="0" smtClean="0">
                <a:latin typeface="서울한"/>
              </a:rPr>
              <a:t>값 </a:t>
            </a:r>
            <a:r>
              <a:rPr lang="en-US" altLang="ko-KR" sz="1600" dirty="0" smtClean="0">
                <a:latin typeface="서울한"/>
              </a:rPr>
              <a:t>1</a:t>
            </a:r>
            <a:r>
              <a:rPr lang="ko-KR" altLang="en-US" sz="1600" dirty="0" smtClean="0">
                <a:latin typeface="서울한"/>
              </a:rPr>
              <a:t>개 종속 변수는 높이 값 </a:t>
            </a:r>
            <a:r>
              <a:rPr lang="en-US" altLang="ko-KR" sz="1600" dirty="0" smtClean="0">
                <a:latin typeface="서울한"/>
              </a:rPr>
              <a:t>1</a:t>
            </a:r>
            <a:r>
              <a:rPr lang="ko-KR" altLang="en-US" sz="1600" dirty="0" smtClean="0">
                <a:latin typeface="서울한"/>
              </a:rPr>
              <a:t>개</a:t>
            </a:r>
            <a:endParaRPr lang="en-US" altLang="ko-KR" sz="1600" dirty="0" smtClean="0">
              <a:latin typeface="서울한"/>
            </a:endParaRPr>
          </a:p>
          <a:p>
            <a:r>
              <a:rPr lang="en-US" altLang="ko-KR" sz="1600" dirty="0">
                <a:latin typeface="서울한"/>
              </a:rPr>
              <a:t> </a:t>
            </a:r>
            <a:r>
              <a:rPr lang="en-US" altLang="ko-KR" sz="1600" dirty="0" smtClean="0">
                <a:latin typeface="서울한"/>
              </a:rPr>
              <a:t>     </a:t>
            </a:r>
            <a:r>
              <a:rPr lang="ko-KR" altLang="en-US" sz="1600" dirty="0" smtClean="0">
                <a:latin typeface="서울한"/>
              </a:rPr>
              <a:t>로 아래 모양의 그림이 나타난다</a:t>
            </a:r>
            <a:r>
              <a:rPr lang="en-US" altLang="ko-KR" sz="1600" dirty="0" smtClean="0">
                <a:latin typeface="서울한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서울한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49" y="2954029"/>
            <a:ext cx="2924175" cy="23526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9949" y="5459366"/>
            <a:ext cx="2969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서울한"/>
              </a:rPr>
              <a:t> </a:t>
            </a:r>
            <a:r>
              <a:rPr lang="ko-KR" altLang="en-US" sz="1000" dirty="0" smtClean="0">
                <a:latin typeface="서울한"/>
              </a:rPr>
              <a:t>독립변수 </a:t>
            </a:r>
            <a:r>
              <a:rPr lang="en-US" altLang="ko-KR" sz="1000" dirty="0" smtClean="0">
                <a:latin typeface="서울한"/>
              </a:rPr>
              <a:t>1</a:t>
            </a:r>
            <a:r>
              <a:rPr lang="ko-KR" altLang="en-US" sz="1000" dirty="0" smtClean="0">
                <a:latin typeface="서울한"/>
              </a:rPr>
              <a:t>개와 종속변수 </a:t>
            </a:r>
            <a:r>
              <a:rPr lang="en-US" altLang="ko-KR" sz="1000" dirty="0" smtClean="0">
                <a:latin typeface="서울한"/>
              </a:rPr>
              <a:t>1</a:t>
            </a:r>
            <a:r>
              <a:rPr lang="ko-KR" altLang="en-US" sz="1000" dirty="0" smtClean="0">
                <a:latin typeface="서울한"/>
              </a:rPr>
              <a:t>개를 가진 선형 회귀</a:t>
            </a:r>
            <a:endParaRPr lang="ko-KR" altLang="en-US" sz="1000" dirty="0">
              <a:latin typeface="서울한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77507" y="1462836"/>
            <a:ext cx="553633" cy="249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58693" y="4498047"/>
            <a:ext cx="546025" cy="333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073473" y="1440569"/>
            <a:ext cx="5752613" cy="4440597"/>
            <a:chOff x="4793999" y="1610107"/>
            <a:chExt cx="5752613" cy="4440597"/>
          </a:xfrm>
        </p:grpSpPr>
        <p:sp>
          <p:nvSpPr>
            <p:cNvPr id="27" name="직사각형 26"/>
            <p:cNvSpPr/>
            <p:nvPr/>
          </p:nvSpPr>
          <p:spPr>
            <a:xfrm>
              <a:off x="4793999" y="2418244"/>
              <a:ext cx="5324701" cy="2165551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cxnSp>
          <p:nvCxnSpPr>
            <p:cNvPr id="28" name="직선 화살표 연결선 27"/>
            <p:cNvCxnSpPr>
              <a:endCxn id="48" idx="4"/>
            </p:cNvCxnSpPr>
            <p:nvPr/>
          </p:nvCxnSpPr>
          <p:spPr>
            <a:xfrm flipV="1">
              <a:off x="5780663" y="4174517"/>
              <a:ext cx="0" cy="9289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65590" y="1610107"/>
              <a:ext cx="1830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Height</a:t>
              </a:r>
              <a:endParaRPr lang="ko-KR" altLang="en-US" sz="1200" b="1" dirty="0">
                <a:latin typeface="서울한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5024305" y="2696510"/>
              <a:ext cx="1512716" cy="1478007"/>
              <a:chOff x="336467" y="898442"/>
              <a:chExt cx="5061116" cy="5061116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608882" y="1170854"/>
                <a:ext cx="4516290" cy="45162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rgbClr val="ECCDC4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서울한"/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36467" y="898442"/>
                <a:ext cx="5061116" cy="5061116"/>
              </a:xfrm>
              <a:prstGeom prst="ellipse">
                <a:avLst/>
              </a:prstGeom>
              <a:noFill/>
              <a:ln w="15875">
                <a:gradFill>
                  <a:gsLst>
                    <a:gs pos="68460">
                      <a:srgbClr val="ECCDC4"/>
                    </a:gs>
                    <a:gs pos="33600">
                      <a:srgbClr val="76D0FE"/>
                    </a:gs>
                    <a:gs pos="0">
                      <a:srgbClr val="ECCDC4"/>
                    </a:gs>
                    <a:gs pos="100000">
                      <a:srgbClr val="76D0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4794000" y="5108522"/>
              <a:ext cx="2742200" cy="921295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6087" y="5178016"/>
              <a:ext cx="1069153" cy="78230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arker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994" y="5202719"/>
              <a:ext cx="864096" cy="72008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898615" y="4603922"/>
              <a:ext cx="906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Sensor Value</a:t>
              </a:r>
              <a:endParaRPr lang="ko-KR" altLang="en-US" sz="1200" b="1" dirty="0">
                <a:latin typeface="서울한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6"/>
            <a:srcRect r="5731"/>
            <a:stretch/>
          </p:blipFill>
          <p:spPr>
            <a:xfrm>
              <a:off x="8113843" y="5103431"/>
              <a:ext cx="1149034" cy="947273"/>
            </a:xfrm>
            <a:prstGeom prst="rect">
              <a:avLst/>
            </a:prstGeom>
          </p:spPr>
        </p:pic>
        <p:cxnSp>
          <p:nvCxnSpPr>
            <p:cNvPr id="36" name="직선 화살표 연결선 35"/>
            <p:cNvCxnSpPr>
              <a:stCxn id="29" idx="2"/>
              <a:endCxn id="48" idx="0"/>
            </p:cNvCxnSpPr>
            <p:nvPr/>
          </p:nvCxnSpPr>
          <p:spPr>
            <a:xfrm>
              <a:off x="5780663" y="1887106"/>
              <a:ext cx="0" cy="809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102475" y="3269016"/>
              <a:ext cx="1344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Function : Test()</a:t>
              </a:r>
              <a:endParaRPr lang="ko-KR" altLang="en-US" sz="1200" b="1" dirty="0">
                <a:latin typeface="서울한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7895744" y="2696510"/>
              <a:ext cx="1512716" cy="1478007"/>
              <a:chOff x="336467" y="898442"/>
              <a:chExt cx="5061116" cy="5061116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608881" y="1170855"/>
                <a:ext cx="4516290" cy="451629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rgbClr val="ECCDC4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서울한"/>
                  </a:rPr>
                  <a:t>setting</a:t>
                </a: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336467" y="898442"/>
                <a:ext cx="5061116" cy="5061116"/>
              </a:xfrm>
              <a:prstGeom prst="ellipse">
                <a:avLst/>
              </a:prstGeom>
              <a:noFill/>
              <a:ln w="15875">
                <a:gradFill>
                  <a:gsLst>
                    <a:gs pos="68460">
                      <a:srgbClr val="ECCDC4"/>
                    </a:gs>
                    <a:gs pos="33600">
                      <a:srgbClr val="76D0FE"/>
                    </a:gs>
                    <a:gs pos="0">
                      <a:srgbClr val="ECCDC4"/>
                    </a:gs>
                    <a:gs pos="100000">
                      <a:srgbClr val="76D0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한"/>
                </a:endParaRPr>
              </a:p>
            </p:txBody>
          </p:sp>
        </p:grpSp>
        <p:cxnSp>
          <p:nvCxnSpPr>
            <p:cNvPr id="39" name="직선 화살표 연결선 38"/>
            <p:cNvCxnSpPr>
              <a:stCxn id="48" idx="6"/>
              <a:endCxn id="46" idx="2"/>
            </p:cNvCxnSpPr>
            <p:nvPr/>
          </p:nvCxnSpPr>
          <p:spPr>
            <a:xfrm>
              <a:off x="6537021" y="3435514"/>
              <a:ext cx="13587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217080" y="3118738"/>
              <a:ext cx="1830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stack</a:t>
              </a:r>
              <a:endParaRPr lang="ko-KR" altLang="en-US" sz="1200" b="1" dirty="0">
                <a:latin typeface="서울한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643653" y="5108521"/>
              <a:ext cx="2475047" cy="921295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cxnSp>
          <p:nvCxnSpPr>
            <p:cNvPr id="42" name="직선 화살표 연결선 41"/>
            <p:cNvCxnSpPr>
              <a:stCxn id="46" idx="4"/>
            </p:cNvCxnSpPr>
            <p:nvPr/>
          </p:nvCxnSpPr>
          <p:spPr>
            <a:xfrm>
              <a:off x="8652102" y="4174517"/>
              <a:ext cx="0" cy="9404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7"/>
            <a:srcRect l="9767"/>
            <a:stretch/>
          </p:blipFill>
          <p:spPr>
            <a:xfrm>
              <a:off x="9447298" y="5401786"/>
              <a:ext cx="430381" cy="183972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8716466" y="5729018"/>
              <a:ext cx="1830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>
                  <a:latin typeface="서울한"/>
                </a:rPr>
                <a:t>result</a:t>
              </a:r>
              <a:endParaRPr lang="ko-KR" altLang="en-US" sz="1200" b="1" dirty="0">
                <a:latin typeface="서울한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494893" y="593619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서울한"/>
              </a:rPr>
              <a:t>Algorithm Block diagram</a:t>
            </a:r>
            <a:endParaRPr lang="ko-KR" altLang="en-US" sz="1000" dirty="0">
              <a:latin typeface="서울한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2999" y="221226"/>
            <a:ext cx="1281360" cy="1106130"/>
            <a:chOff x="-45708" y="221226"/>
            <a:chExt cx="1520548" cy="1312608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45708" y="1132083"/>
              <a:ext cx="1520548" cy="40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한"/>
                  <a:ea typeface="나눔고딕 ExtraBold" panose="020D0904000000000000" pitchFamily="50" charset="-127"/>
                </a:rPr>
                <a:t>Sensor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한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68360" y="834138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서울한"/>
                <a:ea typeface="나눔고딕 ExtraBold" panose="020D0904000000000000" pitchFamily="50" charset="-127"/>
              </a:rPr>
              <a:t>Linear Regression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서울한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한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1567959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서울한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서울한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rcRect r="5731"/>
          <a:stretch/>
        </p:blipFill>
        <p:spPr>
          <a:xfrm>
            <a:off x="7084991" y="2275373"/>
            <a:ext cx="4875679" cy="401955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7423"/>
          <a:stretch/>
        </p:blipFill>
        <p:spPr>
          <a:xfrm>
            <a:off x="5663576" y="3888920"/>
            <a:ext cx="1040521" cy="164782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08" y="1810231"/>
            <a:ext cx="2352675" cy="2667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31" y="3538697"/>
            <a:ext cx="3528905" cy="232917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426893" y="1753058"/>
            <a:ext cx="596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서울한"/>
              </a:rPr>
              <a:t>[</a:t>
            </a:r>
            <a:r>
              <a:rPr lang="ko-KR" altLang="en-US" sz="1600" dirty="0" smtClean="0">
                <a:latin typeface="서울한"/>
              </a:rPr>
              <a:t>높이 </a:t>
            </a:r>
            <a:r>
              <a:rPr lang="en-US" altLang="ko-KR" sz="1600" dirty="0">
                <a:latin typeface="서울한"/>
              </a:rPr>
              <a:t> </a:t>
            </a:r>
            <a:r>
              <a:rPr lang="en-US" altLang="ko-KR" sz="1600" dirty="0" smtClean="0">
                <a:latin typeface="서울한"/>
              </a:rPr>
              <a:t>value]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39700" y="6294923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서울한"/>
              </a:rPr>
              <a:t> </a:t>
            </a:r>
            <a:r>
              <a:rPr lang="ko-KR" altLang="en-US" sz="1000" dirty="0" smtClean="0">
                <a:latin typeface="서울한"/>
              </a:rPr>
              <a:t>결과 그래프</a:t>
            </a:r>
            <a:endParaRPr lang="ko-KR" altLang="en-US" sz="1000" dirty="0">
              <a:latin typeface="서울한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94666" y="2361555"/>
            <a:ext cx="487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서울한"/>
              </a:rPr>
              <a:t>Input</a:t>
            </a:r>
            <a:endParaRPr lang="ko-KR" altLang="en-US" sz="1000" dirty="0">
              <a:latin typeface="서울한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4855085" y="4560530"/>
            <a:ext cx="438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576252" y="4560530"/>
            <a:ext cx="438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81476" y="2029152"/>
            <a:ext cx="728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서울한"/>
              </a:rPr>
              <a:t>NX2 </a:t>
            </a:r>
            <a:r>
              <a:rPr lang="ko-KR" altLang="en-US" sz="1000" dirty="0" smtClean="0">
                <a:latin typeface="서울한"/>
              </a:rPr>
              <a:t>행렬</a:t>
            </a:r>
            <a:endParaRPr lang="ko-KR" altLang="en-US" sz="1000" dirty="0">
              <a:latin typeface="서울한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78146" y="1563098"/>
            <a:ext cx="4360109" cy="790350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68587" y="5802437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서울한"/>
              </a:rPr>
              <a:t>Control Algorithm</a:t>
            </a:r>
            <a:endParaRPr lang="ko-KR" altLang="en-US" sz="1000" dirty="0">
              <a:latin typeface="서울한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97887" y="3435692"/>
            <a:ext cx="860203" cy="2441732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78146" y="3426144"/>
            <a:ext cx="4360109" cy="2441732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 flipH="1">
            <a:off x="2438483" y="2692002"/>
            <a:ext cx="452" cy="58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78" y="-123825"/>
            <a:ext cx="73620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6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264</Words>
  <Application>Microsoft Office PowerPoint</Application>
  <PresentationFormat>와이드스크린</PresentationFormat>
  <Paragraphs>116</Paragraphs>
  <Slides>17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서울</vt:lpstr>
      <vt:lpstr>Wingdings</vt:lpstr>
      <vt:lpstr>맑은 고딕</vt:lpstr>
      <vt:lpstr>서울한</vt:lpstr>
      <vt:lpstr>나눔고딕 ExtraBold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</dc:creator>
  <cp:lastModifiedBy>user</cp:lastModifiedBy>
  <cp:revision>32</cp:revision>
  <dcterms:created xsi:type="dcterms:W3CDTF">2016-12-14T09:48:33Z</dcterms:created>
  <dcterms:modified xsi:type="dcterms:W3CDTF">2018-06-05T03:35:42Z</dcterms:modified>
</cp:coreProperties>
</file>